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466" r:id="rId4"/>
  </p:sldMasterIdLst>
  <p:notesMasterIdLst>
    <p:notesMasterId r:id="rId13"/>
  </p:notesMasterIdLst>
  <p:handoutMasterIdLst>
    <p:handoutMasterId r:id="rId14"/>
  </p:handoutMasterIdLst>
  <p:sldIdLst>
    <p:sldId id="319" r:id="rId5"/>
    <p:sldId id="376" r:id="rId6"/>
    <p:sldId id="337" r:id="rId7"/>
    <p:sldId id="399" r:id="rId8"/>
    <p:sldId id="402" r:id="rId9"/>
    <p:sldId id="400" r:id="rId10"/>
    <p:sldId id="401" r:id="rId11"/>
    <p:sldId id="403" r:id="rId12"/>
  </p:sldIdLst>
  <p:sldSz cx="9144000" cy="6858000" type="screen4x3"/>
  <p:notesSz cx="6797675" cy="9926638"/>
  <p:embeddedFontLst>
    <p:embeddedFont>
      <p:font typeface="HY견고딕" panose="02030600000101010101" pitchFamily="18" charset="-127"/>
      <p:regular r:id="rId15"/>
    </p:embeddedFont>
    <p:embeddedFont>
      <p:font typeface="HY헤드라인M" panose="02030600000101010101" pitchFamily="18" charset="-127"/>
      <p:regular r:id="rId16"/>
    </p:embeddedFont>
    <p:embeddedFont>
      <p:font typeface="Trebuchet MS" panose="020B0603020202020204" pitchFamily="34" charset="0"/>
      <p:regular r:id="rId17"/>
      <p:bold r:id="rId18"/>
      <p:italic r:id="rId19"/>
      <p:boldItalic r:id="rId20"/>
    </p:embeddedFont>
    <p:embeddedFont>
      <p:font typeface="HY그래픽M" panose="02030600000101010101" pitchFamily="18" charset="-127"/>
      <p:regular r:id="rId21"/>
    </p:embeddedFont>
    <p:embeddedFont>
      <p:font typeface="Wingdings 3" panose="05040102010807070707" pitchFamily="18" charset="2"/>
      <p:regular r:id="rId22"/>
    </p:embeddedFont>
    <p:embeddedFont>
      <p:font typeface="맑은 고딕" panose="020B0503020000020004" pitchFamily="50" charset="-127"/>
      <p:regular r:id="rId23"/>
      <p:bold r:id="rId24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8ACE"/>
    <a:srgbClr val="800000"/>
    <a:srgbClr val="CC0000"/>
    <a:srgbClr val="DDDDDD"/>
    <a:srgbClr val="EAC354"/>
    <a:srgbClr val="990000"/>
    <a:srgbClr val="6FBCEB"/>
    <a:srgbClr val="27D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85369" autoAdjust="0"/>
  </p:normalViewPr>
  <p:slideViewPr>
    <p:cSldViewPr>
      <p:cViewPr varScale="1">
        <p:scale>
          <a:sx n="98" d="100"/>
          <a:sy n="98" d="100"/>
        </p:scale>
        <p:origin x="18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10.fntdata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8969FECA-DEFA-4D20-B735-962187315BDF}" type="datetime1">
              <a:rPr lang="ko-KR" altLang="en-US"/>
              <a:pPr>
                <a:defRPr/>
              </a:pPr>
              <a:t>2023-10-17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 smtClean="0"/>
            </a:lvl1pPr>
          </a:lstStyle>
          <a:p>
            <a:pPr>
              <a:defRPr/>
            </a:pPr>
            <a:fld id="{B86D0124-C2C7-44AD-B8AD-686A05AB2A1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0212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E21B957-265D-430F-A922-6531280CC6B1}" type="datetime1">
              <a:rPr lang="ko-KR" altLang="en-US"/>
              <a:pPr>
                <a:defRPr/>
              </a:pPr>
              <a:t>2023-10-17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 smtClean="0"/>
            </a:lvl1pPr>
          </a:lstStyle>
          <a:p>
            <a:pPr>
              <a:defRPr/>
            </a:pPr>
            <a:fld id="{2C145A26-F4B7-4E19-B935-FEB693D93A4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7023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8098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50B81-5019-4464-BDBF-B08A2A6C0D58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928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2732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58566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267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140589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40827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656CB4-0009-46D6-8AFE-24CE20329FAA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7291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AE2FE-5DFF-413C-A589-F5B00B0740C7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2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F2FD9-6EA2-42E7-AAD4-4187D7FDB03B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761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B066ED-F11C-41D0-84D4-CA1D96FDB5D7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627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66AAE-E4D6-4BDC-89CD-49D7A9C3D40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481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20DBE-B38D-4EB4-8A82-39A5A5A28183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68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AA0A0-F9A0-4DBD-A79A-2CC848A7143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539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6" name="직사각형 5"/>
          <p:cNvSpPr/>
          <p:nvPr userDrawn="1"/>
        </p:nvSpPr>
        <p:spPr>
          <a:xfrm>
            <a:off x="250825" y="260350"/>
            <a:ext cx="8642350" cy="640873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>
              <a:solidFill>
                <a:srgbClr val="000000"/>
              </a:solidFill>
              <a:ea typeface="굴림" charset="-127"/>
            </a:endParaRPr>
          </a:p>
        </p:txBody>
      </p:sp>
      <p:sp>
        <p:nvSpPr>
          <p:cNvPr id="7" name="한쪽 모서리가 둥근 사각형 6"/>
          <p:cNvSpPr/>
          <p:nvPr userDrawn="1"/>
        </p:nvSpPr>
        <p:spPr>
          <a:xfrm>
            <a:off x="250825" y="836613"/>
            <a:ext cx="5905500" cy="576262"/>
          </a:xfrm>
          <a:prstGeom prst="round1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395288" y="908050"/>
            <a:ext cx="73025" cy="433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41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0131F-4566-4D2A-A0B0-D2187689D0BF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070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DAF99D-9627-4B62-B142-D7055C085D21}" type="slidenum">
              <a:rPr lang="ko-KR" altLang="en-US" smtClean="0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75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5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7" r:id="rId1"/>
    <p:sldLayoutId id="2147484468" r:id="rId2"/>
    <p:sldLayoutId id="2147484469" r:id="rId3"/>
    <p:sldLayoutId id="2147484470" r:id="rId4"/>
    <p:sldLayoutId id="2147484471" r:id="rId5"/>
    <p:sldLayoutId id="2147484472" r:id="rId6"/>
    <p:sldLayoutId id="2147484473" r:id="rId7"/>
    <p:sldLayoutId id="2147484474" r:id="rId8"/>
    <p:sldLayoutId id="2147484475" r:id="rId9"/>
    <p:sldLayoutId id="2147484476" r:id="rId10"/>
    <p:sldLayoutId id="2147484477" r:id="rId11"/>
    <p:sldLayoutId id="2147484478" r:id="rId12"/>
    <p:sldLayoutId id="2147484479" r:id="rId13"/>
    <p:sldLayoutId id="2147484480" r:id="rId14"/>
    <p:sldLayoutId id="2147484481" r:id="rId15"/>
    <p:sldLayoutId id="2147484482" r:id="rId16"/>
  </p:sldLayoutIdLst>
  <p:hf hdr="0" ftr="0" dt="0"/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1113" y="0"/>
            <a:ext cx="9144001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0800000">
            <a:off x="0" y="3429000"/>
            <a:ext cx="9144000" cy="65606"/>
          </a:xfrm>
          <a:prstGeom prst="rect">
            <a:avLst/>
          </a:prstGeom>
          <a:gradFill flip="none" rotWithShape="1">
            <a:gsLst>
              <a:gs pos="89000">
                <a:schemeClr val="bg1">
                  <a:alpha val="0"/>
                </a:schemeClr>
              </a:gs>
              <a:gs pos="0">
                <a:schemeClr val="bg1">
                  <a:alpha val="30000"/>
                </a:schemeClr>
              </a:gs>
              <a:gs pos="26000">
                <a:schemeClr val="accent1">
                  <a:tint val="44500"/>
                  <a:satMod val="160000"/>
                  <a:lumMod val="76000"/>
                  <a:lumOff val="24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4344" name="직사각형 7"/>
          <p:cNvSpPr>
            <a:spLocks noChangeArrowheads="1"/>
          </p:cNvSpPr>
          <p:nvPr/>
        </p:nvSpPr>
        <p:spPr bwMode="auto">
          <a:xfrm>
            <a:off x="0" y="2060575"/>
            <a:ext cx="91440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2024</a:t>
            </a:r>
            <a:r>
              <a:rPr lang="ko-KR" altLang="en-US" sz="3800" b="1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년도 </a:t>
            </a:r>
            <a:r>
              <a:rPr lang="ko-KR" altLang="en-US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한의사배상책임보험 </a:t>
            </a:r>
            <a:endParaRPr lang="en-US" altLang="ko-KR" sz="3800" b="1" dirty="0" smtClean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 eaLnBrk="1" hangingPunct="1"/>
            <a:r>
              <a:rPr lang="ko-KR" altLang="en-US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운영을 위한 입찰제안서</a:t>
            </a:r>
            <a:r>
              <a:rPr lang="en-US" altLang="ko-KR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양식</a:t>
            </a:r>
            <a:r>
              <a:rPr lang="en-US" altLang="ko-KR" sz="3800" b="1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endParaRPr lang="ko-KR" altLang="en-US" sz="3800" b="1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4345" name="TextBox 8"/>
          <p:cNvSpPr txBox="1">
            <a:spLocks noChangeArrowheads="1"/>
          </p:cNvSpPr>
          <p:nvPr/>
        </p:nvSpPr>
        <p:spPr bwMode="auto">
          <a:xfrm>
            <a:off x="1907592" y="5244534"/>
            <a:ext cx="518435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3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oooooo</a:t>
            </a:r>
            <a:r>
              <a:rPr lang="en-US" altLang="ko-KR" sz="3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보험주식회사</a:t>
            </a:r>
            <a:endParaRPr lang="ko-KR" altLang="en-US" sz="3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4346" name="TextBox 13"/>
          <p:cNvSpPr txBox="1">
            <a:spLocks noChangeArrowheads="1"/>
          </p:cNvSpPr>
          <p:nvPr/>
        </p:nvSpPr>
        <p:spPr bwMode="auto">
          <a:xfrm>
            <a:off x="2843213" y="4229100"/>
            <a:ext cx="3457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4347" name="TextBox 14"/>
          <p:cNvSpPr txBox="1">
            <a:spLocks noChangeArrowheads="1"/>
          </p:cNvSpPr>
          <p:nvPr/>
        </p:nvSpPr>
        <p:spPr bwMode="auto">
          <a:xfrm>
            <a:off x="2832100" y="4297363"/>
            <a:ext cx="3455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endParaRPr lang="ko-KR" altLang="en-US"/>
          </a:p>
        </p:txBody>
      </p:sp>
      <p:sp>
        <p:nvSpPr>
          <p:cNvPr id="14348" name="TextBox 15"/>
          <p:cNvSpPr txBox="1">
            <a:spLocks noChangeArrowheads="1"/>
          </p:cNvSpPr>
          <p:nvPr/>
        </p:nvSpPr>
        <p:spPr bwMode="auto">
          <a:xfrm>
            <a:off x="2841625" y="4262438"/>
            <a:ext cx="1514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4349" name="TextBox 6"/>
          <p:cNvSpPr txBox="1">
            <a:spLocks noChangeArrowheads="1"/>
          </p:cNvSpPr>
          <p:nvPr/>
        </p:nvSpPr>
        <p:spPr bwMode="auto">
          <a:xfrm>
            <a:off x="3419475" y="4149725"/>
            <a:ext cx="2160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lang="en-US" altLang="ko-KR" sz="20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2023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-28999" y="6262211"/>
            <a:ext cx="90587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*</a:t>
            </a:r>
            <a:r>
              <a:rPr lang="ko-KR" altLang="en-US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제안서의 각 항목별 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13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포함해야할</a:t>
            </a:r>
            <a:r>
              <a:rPr lang="ko-KR" altLang="en-US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내용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은 평가 대상이므로 빠짐없이 작성해 주시기 바랍니다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eaLnBrk="1" hangingPunct="1"/>
            <a:r>
              <a:rPr lang="en-US" altLang="ko-KR" sz="13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제안서의 분량이 많아지는 경우 별도 자료로 제출 가능하며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제안서의 편집 등은 자유롭게 하여도 무방합니다</a:t>
            </a:r>
            <a:r>
              <a:rPr lang="en-US" altLang="ko-KR" sz="13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sz="1300" dirty="0">
              <a:solidFill>
                <a:srgbClr val="C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31763" y="146050"/>
            <a:ext cx="4283075" cy="65976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>
              <a:solidFill>
                <a:schemeClr val="tx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414838" y="811281"/>
            <a:ext cx="4643437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1. 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회사 소개</a:t>
            </a: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 </a:t>
            </a:r>
          </a:p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2. </a:t>
            </a:r>
            <a:r>
              <a:rPr lang="ko-KR" altLang="en-US" sz="2400" dirty="0" err="1" smtClean="0">
                <a:latin typeface="HY헤드라인M" pitchFamily="18" charset="-127"/>
                <a:ea typeface="HY헤드라인M" pitchFamily="18" charset="-127"/>
              </a:rPr>
              <a:t>보험운영에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 관한 사항</a:t>
            </a:r>
            <a:endParaRPr lang="en-US" altLang="ko-KR" sz="2400" dirty="0" smtClean="0">
              <a:latin typeface="HY헤드라인M" pitchFamily="18" charset="-127"/>
              <a:ea typeface="HY헤드라인M" pitchFamily="18" charset="-127"/>
            </a:endParaRPr>
          </a:p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3. 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보험 </a:t>
            </a:r>
            <a:r>
              <a:rPr lang="ko-KR" altLang="en-US" sz="2400" dirty="0" err="1" smtClean="0">
                <a:latin typeface="HY헤드라인M" pitchFamily="18" charset="-127"/>
                <a:ea typeface="HY헤드라인M" pitchFamily="18" charset="-127"/>
              </a:rPr>
              <a:t>요율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 제안</a:t>
            </a:r>
            <a:endParaRPr lang="en-US" altLang="ko-KR" dirty="0" smtClean="0">
              <a:latin typeface="HY헤드라인M" pitchFamily="18" charset="-127"/>
              <a:ea typeface="HY헤드라인M" pitchFamily="18" charset="-127"/>
            </a:endParaRPr>
          </a:p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4. </a:t>
            </a:r>
            <a:r>
              <a:rPr lang="ko-KR" altLang="en-US" sz="2400" dirty="0" err="1" smtClean="0">
                <a:latin typeface="HY헤드라인M" pitchFamily="18" charset="-127"/>
                <a:ea typeface="HY헤드라인M" pitchFamily="18" charset="-127"/>
              </a:rPr>
              <a:t>대회원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 서비스 제안</a:t>
            </a:r>
            <a:endParaRPr lang="en-US" altLang="ko-KR" sz="2400" dirty="0" smtClean="0">
              <a:latin typeface="HY헤드라인M" pitchFamily="18" charset="-127"/>
              <a:ea typeface="HY헤드라인M" pitchFamily="18" charset="-127"/>
            </a:endParaRPr>
          </a:p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5. </a:t>
            </a:r>
            <a:r>
              <a:rPr lang="ko-KR" altLang="en-US" sz="2400" spc="-150" dirty="0" smtClean="0">
                <a:latin typeface="HY헤드라인M" pitchFamily="18" charset="-127"/>
                <a:ea typeface="HY헤드라인M" pitchFamily="18" charset="-127"/>
              </a:rPr>
              <a:t>협회지원 및 기타업무협력 제안</a:t>
            </a:r>
            <a:endParaRPr lang="en-US" altLang="ko-KR" sz="2400" spc="-150" dirty="0" smtClean="0">
              <a:latin typeface="HY헤드라인M" pitchFamily="18" charset="-127"/>
              <a:ea typeface="HY헤드라인M" pitchFamily="18" charset="-127"/>
            </a:endParaRPr>
          </a:p>
          <a:p>
            <a:pPr eaLnBrk="1" latinLnBrk="1" hangingPunct="1">
              <a:spcBef>
                <a:spcPct val="50000"/>
              </a:spcBef>
              <a:defRPr/>
            </a:pPr>
            <a:r>
              <a:rPr lang="en-US" altLang="ko-KR" sz="2400" dirty="0" smtClean="0">
                <a:latin typeface="HY헤드라인M" pitchFamily="18" charset="-127"/>
                <a:ea typeface="HY헤드라인M" pitchFamily="18" charset="-127"/>
              </a:rPr>
              <a:t>6. </a:t>
            </a:r>
            <a:r>
              <a:rPr lang="ko-KR" altLang="en-US" sz="2400" dirty="0" smtClean="0">
                <a:latin typeface="HY헤드라인M" pitchFamily="18" charset="-127"/>
                <a:ea typeface="HY헤드라인M" pitchFamily="18" charset="-127"/>
              </a:rPr>
              <a:t>종합 제안</a:t>
            </a:r>
            <a:endParaRPr lang="en-US" altLang="ko-KR" sz="24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1284288" y="333375"/>
            <a:ext cx="28813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ko-KR" altLang="en-US" sz="60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목차</a:t>
            </a:r>
            <a:endParaRPr lang="ko-KR" altLang="en-US" sz="66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611560" y="836712"/>
            <a:ext cx="53299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회사 소개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1" y="2132856"/>
            <a:ext cx="79928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포함해야할</a:t>
            </a:r>
            <a:r>
              <a:rPr lang="ko-KR" altLang="en-US" dirty="0" smtClean="0"/>
              <a:t> 내용</a:t>
            </a:r>
            <a:r>
              <a:rPr lang="en-US" altLang="ko-KR" dirty="0" smtClean="0"/>
              <a:t>&gt;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연혁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err="1" smtClean="0"/>
              <a:t>일반현황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최근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년 재무제표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err="1" smtClean="0"/>
              <a:t>신용평가등급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지급여력비율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실적</a:t>
            </a:r>
            <a:endParaRPr lang="en-US" altLang="ko-KR" dirty="0" smtClean="0"/>
          </a:p>
          <a:p>
            <a:r>
              <a:rPr lang="en-US" altLang="ko-KR" dirty="0" smtClean="0"/>
              <a:t>    - </a:t>
            </a:r>
            <a:r>
              <a:rPr lang="ko-KR" altLang="en-US" dirty="0" err="1" smtClean="0"/>
              <a:t>의료배상책임보험</a:t>
            </a:r>
            <a:r>
              <a:rPr lang="ko-KR" altLang="en-US" dirty="0" smtClean="0"/>
              <a:t> 운영 실적 등</a:t>
            </a:r>
            <a:endParaRPr lang="en-US" altLang="ko-KR" dirty="0" smtClean="0"/>
          </a:p>
          <a:p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611560" y="836712"/>
            <a:ext cx="64101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800" i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보험운영에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관한 사항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595021"/>
            <a:ext cx="799288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/>
              <a:t>&lt;</a:t>
            </a:r>
            <a:r>
              <a:rPr lang="ko-KR" altLang="en-US" sz="1600" dirty="0" err="1" smtClean="0"/>
              <a:t>포함해야할</a:t>
            </a:r>
            <a:r>
              <a:rPr lang="ko-KR" altLang="en-US" sz="1600" dirty="0" smtClean="0"/>
              <a:t> 내용</a:t>
            </a:r>
            <a:r>
              <a:rPr lang="en-US" altLang="ko-KR" sz="1600" dirty="0" smtClean="0"/>
              <a:t>&gt;</a:t>
            </a:r>
          </a:p>
          <a:p>
            <a:endParaRPr lang="en-US" altLang="ko-KR" sz="1600" dirty="0"/>
          </a:p>
          <a:p>
            <a:r>
              <a:rPr lang="en-US" altLang="ko-KR" sz="1600" dirty="0" smtClean="0"/>
              <a:t>1. </a:t>
            </a:r>
            <a:r>
              <a:rPr lang="ko-KR" altLang="en-US" sz="1600" dirty="0" err="1" smtClean="0"/>
              <a:t>운영조직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현황</a:t>
            </a:r>
            <a:endParaRPr lang="en-US" altLang="ko-KR" sz="1600" dirty="0"/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 </a:t>
            </a:r>
            <a:r>
              <a:rPr lang="ko-KR" altLang="en-US" sz="1600" dirty="0" err="1" smtClean="0"/>
              <a:t>사고처리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조직 규모</a:t>
            </a:r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협력 </a:t>
            </a:r>
            <a:r>
              <a:rPr lang="ko-KR" altLang="en-US" sz="1600" dirty="0" err="1"/>
              <a:t>손해사정사</a:t>
            </a:r>
            <a:r>
              <a:rPr lang="ko-KR" altLang="en-US" sz="1600" dirty="0"/>
              <a:t> 현황</a:t>
            </a:r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 </a:t>
            </a:r>
            <a:r>
              <a:rPr lang="ko-KR" altLang="en-US" sz="1600" dirty="0" err="1"/>
              <a:t>의료자문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의뢰기관</a:t>
            </a:r>
            <a:r>
              <a:rPr lang="ko-KR" altLang="en-US" sz="1600" dirty="0"/>
              <a:t> 현황 </a:t>
            </a:r>
            <a:r>
              <a:rPr lang="ko-KR" altLang="en-US" sz="1600" dirty="0" smtClean="0"/>
              <a:t>등</a:t>
            </a:r>
            <a:endParaRPr lang="en-US" altLang="ko-KR" sz="1600" dirty="0" smtClean="0"/>
          </a:p>
          <a:p>
            <a:r>
              <a:rPr lang="en-US" altLang="ko-KR" sz="1600" dirty="0" smtClean="0"/>
              <a:t>2. </a:t>
            </a:r>
            <a:r>
              <a:rPr lang="ko-KR" altLang="en-US" sz="1600" dirty="0" err="1" smtClean="0"/>
              <a:t>의료분쟁</a:t>
            </a:r>
            <a:r>
              <a:rPr lang="ko-KR" altLang="en-US" sz="1600" dirty="0" smtClean="0"/>
              <a:t> 처리 및 </a:t>
            </a:r>
            <a:r>
              <a:rPr lang="ko-KR" altLang="en-US" sz="1600" dirty="0" err="1" smtClean="0"/>
              <a:t>보상절차</a:t>
            </a:r>
            <a:endParaRPr lang="en-US" altLang="ko-KR" sz="1600" dirty="0"/>
          </a:p>
          <a:p>
            <a:r>
              <a:rPr lang="en-US" altLang="ko-KR" sz="1600" dirty="0"/>
              <a:t>   - </a:t>
            </a:r>
            <a:r>
              <a:rPr lang="ko-KR" altLang="en-US" sz="1600" dirty="0" err="1" smtClean="0"/>
              <a:t>사고접수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조사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의료자문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보험금 지급 등 각 </a:t>
            </a:r>
            <a:r>
              <a:rPr lang="ko-KR" altLang="en-US" sz="1600" dirty="0" err="1" smtClean="0"/>
              <a:t>조건별</a:t>
            </a:r>
            <a:r>
              <a:rPr lang="en-US" altLang="ko-KR" sz="1600" dirty="0" smtClean="0"/>
              <a:t>,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단계별 전반적인 상세 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ko-KR" altLang="en-US" sz="1600" dirty="0" smtClean="0"/>
              <a:t>처리 </a:t>
            </a:r>
            <a:r>
              <a:rPr lang="ko-KR" altLang="en-US" sz="1600" dirty="0"/>
              <a:t>절차</a:t>
            </a:r>
            <a:endParaRPr lang="en-US" altLang="ko-KR" sz="1600" dirty="0"/>
          </a:p>
          <a:p>
            <a:r>
              <a:rPr lang="en-US" altLang="ko-KR" sz="1600" dirty="0" smtClean="0"/>
              <a:t>   - </a:t>
            </a:r>
            <a:r>
              <a:rPr lang="ko-KR" altLang="en-US" sz="1600" dirty="0" smtClean="0"/>
              <a:t>피보험자 보호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의견 반영 방법 등에 관한 사항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- </a:t>
            </a:r>
            <a:r>
              <a:rPr lang="ko-KR" altLang="en-US" sz="1600" dirty="0" err="1" smtClean="0"/>
              <a:t>한방의료의</a:t>
            </a:r>
            <a:r>
              <a:rPr lang="ko-KR" altLang="en-US" sz="1600" dirty="0" smtClean="0"/>
              <a:t> 특수성에 대한 </a:t>
            </a:r>
            <a:r>
              <a:rPr lang="ko-KR" altLang="en-US" sz="1600" dirty="0" err="1" smtClean="0"/>
              <a:t>이해정도</a:t>
            </a:r>
            <a:r>
              <a:rPr lang="ko-KR" altLang="en-US" sz="1600" dirty="0" smtClean="0"/>
              <a:t> 및 회사의 강점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</a:t>
            </a:r>
            <a:r>
              <a:rPr lang="ko-KR" altLang="en-US" sz="1600" dirty="0"/>
              <a:t> </a:t>
            </a:r>
            <a:r>
              <a:rPr lang="en-US" altLang="ko-KR" sz="1600" dirty="0"/>
              <a:t>- </a:t>
            </a:r>
            <a:r>
              <a:rPr lang="ko-KR" altLang="en-US" sz="1600" dirty="0"/>
              <a:t>대한한의사협회를 </a:t>
            </a:r>
            <a:r>
              <a:rPr lang="ko-KR" altLang="en-US" sz="1600" dirty="0" err="1"/>
              <a:t>의료자문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의뢰기관으로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지정 가능한지</a:t>
            </a:r>
            <a:endParaRPr lang="en-US" altLang="ko-KR" sz="1600" dirty="0" smtClean="0"/>
          </a:p>
          <a:p>
            <a:r>
              <a:rPr lang="en-US" altLang="ko-KR" sz="1600" dirty="0" smtClean="0"/>
              <a:t>3. </a:t>
            </a:r>
            <a:r>
              <a:rPr lang="ko-KR" altLang="en-US" sz="1600" dirty="0" smtClean="0"/>
              <a:t>미합의 </a:t>
            </a:r>
            <a:r>
              <a:rPr lang="ko-KR" altLang="en-US" sz="1600" dirty="0" err="1"/>
              <a:t>의료분쟁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처리에 대한 사항</a:t>
            </a:r>
            <a:endParaRPr lang="ko-KR" altLang="en-US" sz="1600" dirty="0"/>
          </a:p>
          <a:p>
            <a:r>
              <a:rPr lang="en-US" altLang="ko-KR" sz="1600" dirty="0" smtClean="0"/>
              <a:t>   -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미합의 사건에 대한 </a:t>
            </a:r>
            <a:r>
              <a:rPr lang="ko-KR" altLang="en-US" sz="1600" dirty="0" smtClean="0"/>
              <a:t>처리 방안</a:t>
            </a:r>
            <a:endParaRPr lang="ko-KR" altLang="en-US" sz="1600" dirty="0"/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 </a:t>
            </a:r>
            <a:r>
              <a:rPr lang="ko-KR" altLang="en-US" sz="1600" dirty="0" err="1"/>
              <a:t>블랙컨슈머에</a:t>
            </a:r>
            <a:r>
              <a:rPr lang="ko-KR" altLang="en-US" sz="1600" dirty="0"/>
              <a:t> 대한 대응 및 </a:t>
            </a:r>
            <a:r>
              <a:rPr lang="ko-KR" altLang="en-US" sz="1600" dirty="0" smtClean="0"/>
              <a:t>처리 방안</a:t>
            </a:r>
            <a:endParaRPr lang="ko-KR" altLang="en-US" sz="1600" dirty="0"/>
          </a:p>
          <a:p>
            <a:r>
              <a:rPr lang="ko-KR" altLang="en-US" sz="1600" dirty="0" smtClean="0"/>
              <a:t>   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소송 진행 시 </a:t>
            </a:r>
            <a:r>
              <a:rPr lang="ko-KR" altLang="en-US" sz="1600" dirty="0" err="1"/>
              <a:t>법률지원</a:t>
            </a:r>
            <a:r>
              <a:rPr lang="ko-KR" altLang="en-US" sz="1600" dirty="0"/>
              <a:t> 범위 및 </a:t>
            </a:r>
            <a:r>
              <a:rPr lang="ko-KR" altLang="en-US" sz="1600" dirty="0" err="1"/>
              <a:t>해결능력</a:t>
            </a:r>
            <a:endParaRPr lang="ko-KR" altLang="en-US" sz="1600" dirty="0"/>
          </a:p>
          <a:p>
            <a:r>
              <a:rPr lang="en-US" altLang="ko-KR" sz="1600" dirty="0" smtClean="0"/>
              <a:t>4. </a:t>
            </a:r>
            <a:r>
              <a:rPr lang="ko-KR" altLang="en-US" sz="1600" dirty="0"/>
              <a:t>대리점에 관한 사항</a:t>
            </a:r>
            <a:endParaRPr lang="en-US" altLang="ko-KR" sz="1600" dirty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- </a:t>
            </a:r>
            <a:r>
              <a:rPr lang="ko-KR" altLang="en-US" sz="1600" dirty="0" err="1" smtClean="0"/>
              <a:t>일반현황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회사개요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조직현황</a:t>
            </a:r>
            <a:r>
              <a:rPr lang="ko-KR" altLang="en-US" sz="1600" dirty="0" smtClean="0"/>
              <a:t> 등</a:t>
            </a:r>
            <a:r>
              <a:rPr lang="en-US" altLang="ko-KR" sz="1600" dirty="0" smtClean="0"/>
              <a:t>)</a:t>
            </a:r>
          </a:p>
          <a:p>
            <a:r>
              <a:rPr lang="en-US" altLang="ko-KR" sz="1600" dirty="0" smtClean="0"/>
              <a:t>    - </a:t>
            </a:r>
            <a:r>
              <a:rPr lang="ko-KR" altLang="en-US" sz="1600" dirty="0" smtClean="0"/>
              <a:t>대리점의 역할</a:t>
            </a:r>
            <a:endParaRPr lang="en-US" altLang="ko-KR" sz="1600" dirty="0" smtClean="0"/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- </a:t>
            </a:r>
            <a:r>
              <a:rPr lang="ko-KR" altLang="en-US" sz="1600" dirty="0" smtClean="0"/>
              <a:t>협회 요청에 대한 처리 계획 등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대리점에 관한 사항 상세히 기술 요망</a:t>
            </a:r>
            <a:endParaRPr lang="en-US" altLang="ko-KR" sz="1600" dirty="0" smtClean="0"/>
          </a:p>
          <a:p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117550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611560" y="836712"/>
            <a:ext cx="53299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보험 </a:t>
            </a:r>
            <a:r>
              <a:rPr lang="ko-KR" altLang="en-US" sz="2800" i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요율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제안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1" y="2132856"/>
            <a:ext cx="79928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포함해야할</a:t>
            </a:r>
            <a:r>
              <a:rPr lang="ko-KR" altLang="en-US" dirty="0" smtClean="0"/>
              <a:t> 내용</a:t>
            </a:r>
            <a:r>
              <a:rPr lang="en-US" altLang="ko-KR" dirty="0" smtClean="0"/>
              <a:t>&gt;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en-US" altLang="ko-KR" dirty="0" smtClean="0"/>
              <a:t>1</a:t>
            </a:r>
            <a:r>
              <a:rPr lang="ko-KR" altLang="en-US" dirty="0" smtClean="0"/>
              <a:t>청구당 </a:t>
            </a:r>
            <a:r>
              <a:rPr lang="en-US" altLang="ko-KR" dirty="0" smtClean="0"/>
              <a:t>5,000</a:t>
            </a:r>
            <a:r>
              <a:rPr lang="ko-KR" altLang="en-US" dirty="0" smtClean="0"/>
              <a:t>만원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총보상액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억원</a:t>
            </a:r>
            <a:r>
              <a:rPr lang="ko-KR" altLang="en-US" dirty="0" smtClean="0"/>
              <a:t> </a:t>
            </a:r>
            <a:r>
              <a:rPr lang="en-US" altLang="ko-KR" dirty="0" smtClean="0"/>
              <a:t>/ 1</a:t>
            </a:r>
            <a:r>
              <a:rPr lang="ko-KR" altLang="en-US" dirty="0" smtClean="0"/>
              <a:t>청구당 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억원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총보상액</a:t>
            </a:r>
            <a:r>
              <a:rPr lang="ko-KR" altLang="en-US" dirty="0" smtClean="0"/>
              <a:t> </a:t>
            </a:r>
            <a:r>
              <a:rPr lang="en-US" altLang="ko-KR" dirty="0" smtClean="0"/>
              <a:t>2</a:t>
            </a:r>
            <a:r>
              <a:rPr lang="ko-KR" altLang="en-US" dirty="0" err="1" smtClean="0"/>
              <a:t>억원</a:t>
            </a:r>
            <a:r>
              <a:rPr lang="ko-KR" altLang="en-US" dirty="0" smtClean="0"/>
              <a:t> 기준으로 </a:t>
            </a:r>
            <a:r>
              <a:rPr lang="ko-KR" altLang="en-US" dirty="0" err="1" smtClean="0"/>
              <a:t>보험요율</a:t>
            </a:r>
            <a:r>
              <a:rPr lang="ko-KR" altLang="en-US" dirty="0" smtClean="0"/>
              <a:t> 제안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</a:rPr>
              <a:t>※ </a:t>
            </a:r>
            <a:r>
              <a:rPr lang="ko-KR" altLang="en-US" dirty="0" smtClean="0">
                <a:solidFill>
                  <a:srgbClr val="FF0000"/>
                </a:solidFill>
              </a:rPr>
              <a:t>보험 </a:t>
            </a:r>
            <a:r>
              <a:rPr lang="ko-KR" altLang="en-US" dirty="0" err="1" smtClean="0">
                <a:solidFill>
                  <a:srgbClr val="FF0000"/>
                </a:solidFill>
              </a:rPr>
              <a:t>요율을</a:t>
            </a:r>
            <a:r>
              <a:rPr lang="ko-KR" altLang="en-US" dirty="0" smtClean="0">
                <a:solidFill>
                  <a:srgbClr val="FF0000"/>
                </a:solidFill>
              </a:rPr>
              <a:t> 제안서에 수록하기 어려운 경우 별도의 문서로 밀봉하여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  </a:t>
            </a:r>
            <a:r>
              <a:rPr lang="ko-KR" altLang="en-US" dirty="0" smtClean="0">
                <a:solidFill>
                  <a:srgbClr val="FF0000"/>
                </a:solidFill>
              </a:rPr>
              <a:t>제출 가능</a:t>
            </a:r>
            <a:endParaRPr lang="en-US" altLang="ko-K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8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611560" y="836712"/>
            <a:ext cx="53299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ko-KR" altLang="en-US" sz="2800" i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대회원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서비스 제안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1" y="2132856"/>
            <a:ext cx="799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포함해야할</a:t>
            </a:r>
            <a:r>
              <a:rPr lang="ko-KR" altLang="en-US" dirty="0" smtClean="0"/>
              <a:t> 내용</a:t>
            </a:r>
            <a:r>
              <a:rPr lang="en-US" altLang="ko-KR" dirty="0" smtClean="0"/>
              <a:t>&gt;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err="1" smtClean="0"/>
              <a:t>배상책임보험</a:t>
            </a:r>
            <a:r>
              <a:rPr lang="ko-KR" altLang="en-US" dirty="0" smtClean="0"/>
              <a:t> 외 회원에게 제공할 수 있는 </a:t>
            </a:r>
            <a:r>
              <a:rPr lang="ko-KR" altLang="en-US" dirty="0" err="1" smtClean="0"/>
              <a:t>부가서비스</a:t>
            </a:r>
            <a:r>
              <a:rPr lang="ko-KR" altLang="en-US" dirty="0" smtClean="0"/>
              <a:t> 등에 대한 사항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8771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395536" y="836712"/>
            <a:ext cx="57606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5. 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협회 지원 및 </a:t>
            </a:r>
            <a:r>
              <a:rPr lang="ko-KR" altLang="en-US" sz="2800" i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기타업무협력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제안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1" y="2132856"/>
            <a:ext cx="799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포함해야할</a:t>
            </a:r>
            <a:r>
              <a:rPr lang="ko-KR" altLang="en-US" dirty="0" smtClean="0"/>
              <a:t> 내용</a:t>
            </a:r>
            <a:r>
              <a:rPr lang="en-US" altLang="ko-KR" dirty="0" smtClean="0"/>
              <a:t>&gt;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협회와의 </a:t>
            </a:r>
            <a:r>
              <a:rPr lang="ko-KR" altLang="en-US" dirty="0" err="1" smtClean="0"/>
              <a:t>업무협조</a:t>
            </a:r>
            <a:r>
              <a:rPr lang="ko-KR" altLang="en-US" dirty="0" smtClean="0"/>
              <a:t> 및 </a:t>
            </a:r>
            <a:r>
              <a:rPr lang="ko-KR" altLang="en-US" dirty="0" err="1" smtClean="0"/>
              <a:t>협력사항</a:t>
            </a:r>
            <a:r>
              <a:rPr lang="ko-KR" altLang="en-US" dirty="0" smtClean="0"/>
              <a:t> 제안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4173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395536" y="836712"/>
            <a:ext cx="57606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lang="en-US" altLang="ko-KR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6. </a:t>
            </a:r>
            <a:r>
              <a:rPr lang="ko-KR" altLang="en-US" sz="2800" i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종합 제안</a:t>
            </a:r>
            <a:endParaRPr lang="en-US" altLang="ko-KR" sz="2800" i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1" y="2132856"/>
            <a:ext cx="7992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포함해야할</a:t>
            </a:r>
            <a:r>
              <a:rPr lang="ko-KR" altLang="en-US" dirty="0" smtClean="0"/>
              <a:t> 내용</a:t>
            </a:r>
            <a:r>
              <a:rPr lang="en-US" altLang="ko-KR" dirty="0" smtClean="0"/>
              <a:t>&gt;</a:t>
            </a:r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금번 입찰 참여와 관련한 제안 의견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9635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9A1615B69AC0024FB3CD6B4D09EBCCD9" ma:contentTypeVersion="9" ma:contentTypeDescription="새 문서를 만듭니다." ma:contentTypeScope="" ma:versionID="1fbad44884d5c5dcb56993d77df40ec9">
  <xsd:schema xmlns:xsd="http://www.w3.org/2001/XMLSchema" xmlns:xs="http://www.w3.org/2001/XMLSchema" xmlns:p="http://schemas.microsoft.com/office/2006/metadata/properties" xmlns:ns2="8ab73180-463c-407e-ab6f-be67d9a09f86" targetNamespace="http://schemas.microsoft.com/office/2006/metadata/properties" ma:root="true" ma:fieldsID="7af1834d2ada24bae811a0ade99f6d73" ns2:_="">
    <xsd:import namespace="8ab73180-463c-407e-ab6f-be67d9a09f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b73180-463c-407e-ab6f-be67d9a09f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4E23B1-A9D7-486C-8A9A-BA7696AEF1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340409-F476-4A51-B9F8-E178FC33B8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b73180-463c-407e-ab6f-be67d9a09f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563A5C-D8D3-4686-AC9E-14ED9BAB8661}">
  <ds:schemaRefs>
    <ds:schemaRef ds:uri="8ab73180-463c-407e-ab6f-be67d9a09f86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5136</TotalTime>
  <Words>337</Words>
  <Application>Microsoft Office PowerPoint</Application>
  <PresentationFormat>화면 슬라이드 쇼(4:3)</PresentationFormat>
  <Paragraphs>63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HY견고딕</vt:lpstr>
      <vt:lpstr>HY헤드라인M</vt:lpstr>
      <vt:lpstr>Trebuchet MS</vt:lpstr>
      <vt:lpstr>Arial</vt:lpstr>
      <vt:lpstr>굴림</vt:lpstr>
      <vt:lpstr>HY그래픽M</vt:lpstr>
      <vt:lpstr>Wingdings 3</vt:lpstr>
      <vt:lpstr>맑은 고딕</vt:lpstr>
      <vt:lpstr>패싯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pc</dc:creator>
  <cp:lastModifiedBy>법무팀_유석훈</cp:lastModifiedBy>
  <cp:revision>436</cp:revision>
  <cp:lastPrinted>2014-07-07T01:58:23Z</cp:lastPrinted>
  <dcterms:created xsi:type="dcterms:W3CDTF">2013-12-19T23:52:02Z</dcterms:created>
  <dcterms:modified xsi:type="dcterms:W3CDTF">2023-10-17T02:37:33Z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0x0101009A1615B69AC0024FB3CD6B4D09EBCCD9</vt:lpwstr>
  </property>
</Properties>
</file>